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/blob/develop/docs/Installation.md" TargetMode="External"/><Relationship Id="rId2" Type="http://schemas.openxmlformats.org/officeDocument/2006/relationships/hyperlink" Target="https://github.com/Unity-Technologies/ml-agen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venv.html" TargetMode="External"/><Relationship Id="rId2" Type="http://schemas.openxmlformats.org/officeDocument/2006/relationships/hyperlink" Target="https://github.com/Unity-Technologies/mlagents/blob/develop/docs/Installatio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ownload.pytorch.org/whl/torch_stable.html" TargetMode="External"/><Relationship Id="rId4" Type="http://schemas.openxmlformats.org/officeDocument/2006/relationships/hyperlink" Target="https://conda.io/projects/conda/en/latest/user-guide/getting-starte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0BE783-C792-58D3-E456-B6E2C570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32737"/>
            <a:ext cx="8825658" cy="2073938"/>
          </a:xfrm>
        </p:spPr>
        <p:txBody>
          <a:bodyPr/>
          <a:lstStyle/>
          <a:p>
            <a:r>
              <a:rPr lang="en-US" dirty="0"/>
              <a:t>Reinforcement learning with Unity</a:t>
            </a:r>
            <a:endParaRPr lang="en-IL" dirty="0"/>
          </a:p>
        </p:txBody>
      </p:sp>
      <p:pic>
        <p:nvPicPr>
          <p:cNvPr id="1026" name="Picture 2" descr="DeepMind's AI is teaching itself parkour, and the results ...">
            <a:extLst>
              <a:ext uri="{FF2B5EF4-FFF2-40B4-BE49-F238E27FC236}">
                <a16:creationId xmlns:a16="http://schemas.microsoft.com/office/drawing/2014/main" id="{E60175E2-2B99-4B69-DB33-60EE3F1F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7" y="3448713"/>
            <a:ext cx="43148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Decision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עבור שלב ההחלטה – ראשית עלינו להחליט איזה מין פעולות אנחנו רוצים לעשות בכל </a:t>
            </a:r>
            <a:r>
              <a:rPr lang="he-IL" sz="2400" dirty="0" err="1"/>
              <a:t>איטרציה</a:t>
            </a:r>
            <a:r>
              <a:rPr lang="he-IL" sz="2400" dirty="0"/>
              <a:t> (</a:t>
            </a:r>
            <a:r>
              <a:rPr lang="he-IL" sz="2400" dirty="0" err="1"/>
              <a:t>נקראית</a:t>
            </a:r>
            <a:r>
              <a:rPr lang="he-IL" sz="2400" dirty="0"/>
              <a:t> </a:t>
            </a:r>
            <a:r>
              <a:rPr lang="en-US" sz="2400" dirty="0"/>
              <a:t>episode</a:t>
            </a:r>
            <a:r>
              <a:rPr lang="he-IL" sz="2400" dirty="0"/>
              <a:t> בספרייה שלנו)</a:t>
            </a:r>
            <a:r>
              <a:rPr lang="en-US" sz="2400" dirty="0"/>
              <a:t>,</a:t>
            </a:r>
            <a:r>
              <a:rPr lang="he-IL" sz="2400" dirty="0"/>
              <a:t> בצורה כללית אנחנו מקבלים בכל </a:t>
            </a:r>
            <a:r>
              <a:rPr lang="he-IL" sz="2400" dirty="0" err="1"/>
              <a:t>איטרציה</a:t>
            </a:r>
            <a:r>
              <a:rPr lang="he-IL" sz="2400" dirty="0"/>
              <a:t> אוסף של מספרים שהמודל פולט באותו צעד ואנחנו ממפים את המספרים לפעולות מסוימות בתוך הסביבה שלנו</a:t>
            </a:r>
          </a:p>
          <a:p>
            <a:pPr algn="r" rtl="1"/>
            <a:r>
              <a:rPr lang="he-IL" sz="2400" dirty="0"/>
              <a:t>יש לנו אפשרות להגדיר שני סוגים של פעולות:</a:t>
            </a:r>
          </a:p>
          <a:p>
            <a:pPr lvl="1" algn="r" rtl="1"/>
            <a:r>
              <a:rPr lang="he-IL" sz="2200" dirty="0"/>
              <a:t> </a:t>
            </a:r>
            <a:r>
              <a:rPr lang="he-IL" sz="2000" dirty="0"/>
              <a:t>פעולה שמוגדרת ע"י ערך דיסקרטי</a:t>
            </a:r>
            <a:r>
              <a:rPr lang="en-US" sz="2000" dirty="0"/>
              <a:t>/</a:t>
            </a:r>
            <a:r>
              <a:rPr lang="he-IL" sz="2000" dirty="0"/>
              <a:t>בדיד – כלומר מספר שלם בטווח מספרים בין 0 לכמות מסוימת שאנחנו מגדירים</a:t>
            </a:r>
          </a:p>
          <a:p>
            <a:pPr lvl="1" algn="r" rtl="1"/>
            <a:r>
              <a:rPr lang="he-IL" sz="2000" dirty="0"/>
              <a:t>פעולה שמוגדרת ע"י ערך רציף – כלומר מספר עשרוני בטווח [1</a:t>
            </a:r>
            <a:r>
              <a:rPr lang="en-US" sz="2000" dirty="0"/>
              <a:t>,</a:t>
            </a:r>
            <a:r>
              <a:rPr lang="he-IL" sz="2000" dirty="0"/>
              <a:t>0] </a:t>
            </a:r>
          </a:p>
          <a:p>
            <a:pPr algn="r" rtl="1"/>
            <a:r>
              <a:rPr lang="he-IL" sz="2400" dirty="0"/>
              <a:t>בשלב זה אנחנו צריכים להחליט ולעצב את הדרך שבה אנחנו מבקשים ערכים מספריים מהמערכת ולהחליט איך הם ממופים בתוך המערכת לפעולות בתוך הסביבה הלכה למעשה</a:t>
            </a:r>
          </a:p>
          <a:p>
            <a:pPr algn="r" rtl="1"/>
            <a:r>
              <a:rPr lang="he-IL" dirty="0"/>
              <a:t>תחת הלשונית </a:t>
            </a:r>
            <a:r>
              <a:rPr lang="en-US" dirty="0"/>
              <a:t>Actions</a:t>
            </a:r>
            <a:r>
              <a:rPr lang="he-IL" dirty="0"/>
              <a:t> בלוח הבקרה אנחנו יכולים להגדיר כמות פעולות רציפות</a:t>
            </a:r>
          </a:p>
          <a:p>
            <a:pPr marL="0" indent="0" algn="r" rtl="1">
              <a:buNone/>
            </a:pPr>
            <a:r>
              <a:rPr lang="he-IL" dirty="0"/>
              <a:t>     וכמות פעולות בדידות – עבור הפעולות הבדידות לכל פעולה בדידה נוכל להגדיר טווח שונה</a:t>
            </a:r>
          </a:p>
          <a:p>
            <a:pPr algn="r" rtl="1"/>
            <a:r>
              <a:rPr lang="he-IL" sz="1800" dirty="0"/>
              <a:t>במקרה שלנו החלטתי לבקש מהמערכת שני ערכים רציפים אחד נמפה לתזוזה אנכית ואחד לתזוזה אופקית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2519F51C-99A4-3225-3D11-5D471437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0" y="4558216"/>
            <a:ext cx="2275427" cy="22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3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0D2397-106D-DD63-D7D3-886F468C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reinforcement learning?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25D76AA-BE5C-598E-90B8-361B8C80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למידה מונחית חיזוקים או באנגלית </a:t>
            </a:r>
            <a:r>
              <a:rPr lang="en-US" dirty="0"/>
              <a:t>reinforcement learning</a:t>
            </a:r>
            <a:r>
              <a:rPr lang="he-IL" dirty="0"/>
              <a:t> היא אחת משלושת הפרדיגמות המרכזיות של למידת מכונה (</a:t>
            </a:r>
            <a:r>
              <a:rPr lang="en-US" dirty="0"/>
              <a:t>(supervised, unsupervised, reinforcement</a:t>
            </a:r>
          </a:p>
          <a:p>
            <a:pPr algn="r" rtl="1"/>
            <a:r>
              <a:rPr lang="he-IL" dirty="0"/>
              <a:t>בלמידה מונחית חיזוקים אנחנו נותנים לסוכנים בתוך סביבה מוגדרת חופש לפעול בעזרת סט פעולות שאנחנו מגדירים להם (לדוגמא בסביבה של הטסת מטוס סט הפעולות יכול להיות טוס למעלה</a:t>
            </a:r>
            <a:r>
              <a:rPr lang="en-US" dirty="0"/>
              <a:t>,</a:t>
            </a:r>
            <a:r>
              <a:rPr lang="he-IL" dirty="0"/>
              <a:t> טוס למטה</a:t>
            </a:r>
            <a:r>
              <a:rPr lang="en-US" dirty="0"/>
              <a:t>,</a:t>
            </a:r>
            <a:r>
              <a:rPr lang="he-IL" dirty="0"/>
              <a:t> טוס שמאלה</a:t>
            </a:r>
            <a:r>
              <a:rPr lang="en-US" dirty="0"/>
              <a:t>,</a:t>
            </a:r>
            <a:r>
              <a:rPr lang="he-IL" dirty="0"/>
              <a:t> טוס ימינה) הסוכנים "לומדים" ע"י חיזוקים או "פרס" שהם מקבלים לאחר שהם הצליחו לעשות משהו שהוא רצוי מבחינתנו</a:t>
            </a:r>
            <a:r>
              <a:rPr lang="en-US" dirty="0"/>
              <a:t>,</a:t>
            </a:r>
            <a:r>
              <a:rPr lang="he-IL" dirty="0"/>
              <a:t> אינטואיטיבית ניתן לחשוב על תהליך של אילוף כלב.</a:t>
            </a:r>
            <a:endParaRPr lang="en-IL" dirty="0"/>
          </a:p>
        </p:txBody>
      </p:sp>
      <p:pic>
        <p:nvPicPr>
          <p:cNvPr id="1026" name="Picture 2" descr="앉아 안자 훈련 강아지 개 GIF - Sit Training Dog - Discover &amp; Share GIFs">
            <a:extLst>
              <a:ext uri="{FF2B5EF4-FFF2-40B4-BE49-F238E27FC236}">
                <a16:creationId xmlns:a16="http://schemas.microsoft.com/office/drawing/2014/main" id="{C989236F-D5B4-CB6E-A108-E58405B4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8" r="154"/>
          <a:stretch/>
        </p:blipFill>
        <p:spPr bwMode="auto">
          <a:xfrm>
            <a:off x="1454871" y="4392891"/>
            <a:ext cx="3048000" cy="17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g Training GIFs | Tenor">
            <a:extLst>
              <a:ext uri="{FF2B5EF4-FFF2-40B4-BE49-F238E27FC236}">
                <a16:creationId xmlns:a16="http://schemas.microsoft.com/office/drawing/2014/main" id="{2147583D-9113-6266-DE2B-60975E2F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9" y="4392892"/>
            <a:ext cx="1704314" cy="1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GIF - Find on GIFER">
            <a:extLst>
              <a:ext uri="{FF2B5EF4-FFF2-40B4-BE49-F238E27FC236}">
                <a16:creationId xmlns:a16="http://schemas.microsoft.com/office/drawing/2014/main" id="{35041E87-3248-FDAF-FA0E-6488367B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81" y="4396259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7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F11FDC-9247-F325-95C5-B386BF0C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Summary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911B65C9-BDAF-FF7E-DD32-D83D4C30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6992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he-IL" sz="1600" dirty="0"/>
              <a:t>למערכת למידה מונחית חיזוקים יש 2 חלקים מרכזיים – סוכן (</a:t>
            </a:r>
            <a:r>
              <a:rPr lang="en-US" sz="1600" dirty="0"/>
              <a:t>(agent</a:t>
            </a:r>
            <a:r>
              <a:rPr lang="he-IL" sz="1600" dirty="0"/>
              <a:t> וסביבת למידה (</a:t>
            </a:r>
            <a:r>
              <a:rPr lang="en-US" sz="1600" dirty="0"/>
              <a:t>learning environment</a:t>
            </a:r>
            <a:r>
              <a:rPr lang="he-IL" sz="1600" dirty="0"/>
              <a:t>)</a:t>
            </a:r>
          </a:p>
          <a:p>
            <a:pPr algn="r" rtl="1"/>
            <a:r>
              <a:rPr lang="he-IL" sz="1800" dirty="0"/>
              <a:t>לסוכן אנחנו מגדירים מהם הפעולות שהוא יודע לבצע – לדוגמא סוכן שלומד לנהוג במכונית – יידע להזיז את ההגה</a:t>
            </a:r>
            <a:r>
              <a:rPr lang="en-US" sz="1800" dirty="0"/>
              <a:t>,</a:t>
            </a:r>
            <a:r>
              <a:rPr lang="he-IL" sz="1800" dirty="0"/>
              <a:t> ללחוץ על דוושת הגז</a:t>
            </a:r>
            <a:r>
              <a:rPr lang="en-US" sz="1800" dirty="0"/>
              <a:t>,</a:t>
            </a:r>
            <a:r>
              <a:rPr lang="he-IL" sz="1800" dirty="0"/>
              <a:t> ללחוץ על דוושת הברקס.</a:t>
            </a:r>
          </a:p>
          <a:p>
            <a:pPr algn="r" rtl="1"/>
            <a:r>
              <a:rPr lang="he-IL" sz="1800" dirty="0"/>
              <a:t>סביבת למידה היא הסביבה שבתוכה הסוכנים שלנו לומדים וצוברים </a:t>
            </a:r>
            <a:r>
              <a:rPr lang="he-IL" sz="1800" dirty="0" err="1"/>
              <a:t>נסיון</a:t>
            </a:r>
            <a:r>
              <a:rPr lang="he-IL" sz="1800" dirty="0"/>
              <a:t> – בדוגמא למעלה סביבת למידה המתבקשת היא מסלול </a:t>
            </a:r>
            <a:r>
              <a:rPr lang="he-IL" sz="1800" dirty="0" err="1"/>
              <a:t>מירוץ</a:t>
            </a:r>
            <a:r>
              <a:rPr lang="he-IL" sz="1800" dirty="0"/>
              <a:t> שהמכוניות נוסעות סביבו</a:t>
            </a:r>
          </a:p>
          <a:p>
            <a:pPr algn="r" rtl="1"/>
            <a:r>
              <a:rPr lang="he-IL" sz="1800" dirty="0"/>
              <a:t>בלמידה מונחית חיזוקים – הסוכנים שלנו לומדים ע"י מעין תהליך שמדמה תהליך אבולוציוני – אנו מגדירים בסביבת הלמידה שלנו אירועים שעבורם הסוכן מקבל תגמול חיובי</a:t>
            </a:r>
            <a:r>
              <a:rPr lang="en-US" sz="1800" dirty="0"/>
              <a:t>/</a:t>
            </a:r>
            <a:r>
              <a:rPr lang="he-IL" sz="1800" dirty="0"/>
              <a:t>שלילי – פרס או עונש על פעולה רצויה או לא רצויה – פרס ועונש ניתנים לביטוי בהקשר שלנו ע"י מספר שלם או </a:t>
            </a:r>
            <a:r>
              <a:rPr lang="en-US" sz="1800" dirty="0"/>
              <a:t>float</a:t>
            </a:r>
            <a:r>
              <a:rPr lang="he-IL" sz="1800" dirty="0"/>
              <a:t> – כאשר פרסים הם מספרים חיוביים ועונשים הם מספרים שליליים – לאורך פעולת הסוכן העונשים והתגמולים </a:t>
            </a:r>
            <a:r>
              <a:rPr lang="he-IL" sz="1800" dirty="0" err="1"/>
              <a:t>נסכמים</a:t>
            </a:r>
            <a:r>
              <a:rPr lang="he-IL" sz="1800" dirty="0"/>
              <a:t> ועבור ריצה מסוימת הסוכן קיבל "ניקוד" מסוים.</a:t>
            </a:r>
          </a:p>
          <a:p>
            <a:pPr algn="r" rtl="1"/>
            <a:r>
              <a:rPr lang="he-IL" sz="1800" dirty="0"/>
              <a:t>בחזרה לדוגמת המכוניות – פרס עבור סוכן יכול להיות אם הסוכן הצליח להגיע מנקודת המוצא לנקודת היעד ועונש יכול להיות עבור סטייה מהמסלול לדוגמא</a:t>
            </a:r>
          </a:p>
          <a:p>
            <a:pPr algn="r" rtl="1"/>
            <a:r>
              <a:rPr lang="he-IL" sz="1800" dirty="0"/>
              <a:t>בעצם הלמידה נעשית ע"י רצף של פעולות שנעשות ע"י הסוכן – כאשר מסלולי פעולה שהובילו לסך </a:t>
            </a:r>
            <a:r>
              <a:rPr lang="he-IL" sz="1800" dirty="0" err="1"/>
              <a:t>הכל</a:t>
            </a:r>
            <a:r>
              <a:rPr lang="he-IL" sz="1800" dirty="0"/>
              <a:t> פרס גדול יותר – מועדפים – ולאורך כמות </a:t>
            </a:r>
            <a:r>
              <a:rPr lang="he-IL" sz="1800" dirty="0" err="1"/>
              <a:t>איטרציות</a:t>
            </a:r>
            <a:r>
              <a:rPr lang="he-IL" sz="1800" dirty="0"/>
              <a:t> גדולה כל פעם נלקחים מסלולי פעולה שהובילו לפרס גדול יותר – בצורה </a:t>
            </a:r>
            <a:r>
              <a:rPr lang="he-IL" sz="1800" dirty="0" err="1"/>
              <a:t>איטרטיבית</a:t>
            </a:r>
            <a:r>
              <a:rPr lang="he-IL" sz="1800" dirty="0"/>
              <a:t> בונים מסלולי פעולה מורכבים יותר מאלה שנלקחו בעבר – בגלל זה קראתי לזה תהליך אבולוציוני – החזק שורד וממשיך הלאה ובצורה מקבילה "החלש" או מסלול שהוביל לפרס נמוך לא נשמר ע"י המערכת ונזרק.</a:t>
            </a:r>
          </a:p>
          <a:p>
            <a:pPr algn="r" rtl="1"/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265462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D0223C-4CE6-E198-B1E5-78B509B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cycle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EC8D88F-531E-A9DC-722B-57CDA8CA8B07}"/>
              </a:ext>
            </a:extLst>
          </p:cNvPr>
          <p:cNvSpPr txBox="1"/>
          <p:nvPr/>
        </p:nvSpPr>
        <p:spPr>
          <a:xfrm>
            <a:off x="4234650" y="1507817"/>
            <a:ext cx="7517426" cy="535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מהלך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למידה מונחית חיזוקים מורכב מארבעה שלבים שחוזרים על עצמם שוב ושוב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קליטת הנתונים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– בשלב זה הסוכן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קולט נתונים מהסביבה – לדוגמא עבור סוכן שנוהג במכונית היינו רוצים לדמות ראייה והקלט יהיה תמונה שהנהג רואה מולו ברגע נתון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בנוסף הנהג יכול לדעת מה המהירות הנוכחית של המכונית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ההחלטה – בשלב זה הסוכן משתמש בקלט שקיבל לקיים החלטה לגבי הצעד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/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ים הבאים שלו – בדוגמת הנהג – האם לסובב את ההגה ולאן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הגז וכמה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הברקס וכמה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וכו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'</a:t>
            </a:r>
            <a:endParaRPr lang="he-IL" sz="2000" dirty="0">
              <a:solidFill>
                <a:prstClr val="white"/>
              </a:solidFill>
              <a:latin typeface="Century Gothic" panose="020B0502020202020204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הפעולה – בשלב זה מבצע הסוכן את כל הפעולות שהחליט לבצע בשלב הקודם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הפרס – בשלב זה מחושב הפרס שמגיע לסוכן עבור הפעולה שעשה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באיטרציה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זו.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נסכמים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ערכי הפרס והעונש שהפעולה שעשה הקנתה לו ובשלב זה מבצעים למידה בעצם – האם הפעולות האלה היו טובות ויש להמשיך לעשות אותן או שהן הובילו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לכשלון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ויש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להמנע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מלהמשיך לעשות אותן (זה קצת מזכיר תהליך מבט לאחור ביחידות צבאיות כאשר מנסים להפיק לקחים)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IL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6388E11-DE45-3246-93B3-3BED3575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07557"/>
            <a:ext cx="3267075" cy="214312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1E0DF47-1FB0-F27B-EEF1-926F8C3CD338}"/>
              </a:ext>
            </a:extLst>
          </p:cNvPr>
          <p:cNvSpPr txBox="1"/>
          <p:nvPr/>
        </p:nvSpPr>
        <p:spPr>
          <a:xfrm>
            <a:off x="646111" y="4509856"/>
            <a:ext cx="32670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*נלקח מסרטון </a:t>
            </a:r>
            <a:r>
              <a:rPr lang="he-IL" dirty="0" err="1"/>
              <a:t>היוטיוב</a:t>
            </a:r>
            <a:r>
              <a:rPr lang="he-IL" dirty="0"/>
              <a:t> של </a:t>
            </a:r>
            <a:r>
              <a:rPr lang="en-US" dirty="0"/>
              <a:t>code monkey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6359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Unity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19548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</a:t>
            </a:r>
            <a:r>
              <a:rPr lang="en-US" dirty="0"/>
              <a:t>unity</a:t>
            </a:r>
            <a:r>
              <a:rPr lang="he-IL" dirty="0"/>
              <a:t> ניתן לאמן מודלים ע"י למידה מונחית חיזוקים בעזרת ספרייה שנקראת </a:t>
            </a:r>
            <a:r>
              <a:rPr lang="en-US" dirty="0"/>
              <a:t>ML-Agents</a:t>
            </a:r>
          </a:p>
          <a:p>
            <a:pPr algn="r" rtl="1"/>
            <a:r>
              <a:rPr lang="en-US" dirty="0">
                <a:hlinkClick r:id="rId2"/>
              </a:rPr>
              <a:t>https://github.com/Unity-Technologies/ml-agents</a:t>
            </a:r>
            <a:endParaRPr lang="en-US" dirty="0"/>
          </a:p>
          <a:p>
            <a:pPr algn="r" rtl="1"/>
            <a:r>
              <a:rPr lang="he-IL" dirty="0"/>
              <a:t>בעמוד </a:t>
            </a:r>
            <a:r>
              <a:rPr lang="he-IL" dirty="0" err="1"/>
              <a:t>הגיט</a:t>
            </a:r>
            <a:r>
              <a:rPr lang="he-IL" dirty="0"/>
              <a:t> של החבילה ניתן למצוא ולקרוא </a:t>
            </a:r>
            <a:r>
              <a:rPr lang="he-IL" dirty="0" err="1"/>
              <a:t>דוקומנצטציה</a:t>
            </a:r>
            <a:r>
              <a:rPr lang="he-IL" dirty="0"/>
              <a:t> ומדריכים מאוד מפורטים אודות הספרייה</a:t>
            </a:r>
            <a:r>
              <a:rPr lang="en-US" dirty="0"/>
              <a:t>,</a:t>
            </a:r>
            <a:r>
              <a:rPr lang="he-IL" dirty="0"/>
              <a:t> בנוסף מסופקות סביבות למידה לדוגמא שניתן ללמוד בעזרתן להשתמש בספרייה</a:t>
            </a:r>
          </a:p>
          <a:p>
            <a:pPr algn="r" rtl="1"/>
            <a:r>
              <a:rPr lang="he-IL" dirty="0"/>
              <a:t>השימוש בספרייה כולל שני חלקים שעובדים במקביל – ספריית הקוד ב</a:t>
            </a:r>
            <a:r>
              <a:rPr lang="en-US" dirty="0"/>
              <a:t>c</a:t>
            </a:r>
            <a:r>
              <a:rPr lang="he-IL" dirty="0"/>
              <a:t>#</a:t>
            </a:r>
            <a:r>
              <a:rPr lang="en-US" dirty="0"/>
              <a:t>   </a:t>
            </a:r>
            <a:r>
              <a:rPr lang="he-IL" dirty="0"/>
              <a:t>שמורידים כמו כל תוסף לתוך </a:t>
            </a:r>
            <a:r>
              <a:rPr lang="he-IL" dirty="0" err="1"/>
              <a:t>פרוייקט</a:t>
            </a:r>
            <a:r>
              <a:rPr lang="he-IL" dirty="0"/>
              <a:t> </a:t>
            </a:r>
            <a:r>
              <a:rPr lang="en-US" dirty="0"/>
              <a:t>unity </a:t>
            </a:r>
            <a:r>
              <a:rPr lang="he-IL" dirty="0"/>
              <a:t> קיים</a:t>
            </a:r>
            <a:r>
              <a:rPr lang="en-US" dirty="0"/>
              <a:t>,</a:t>
            </a:r>
            <a:r>
              <a:rPr lang="he-IL" dirty="0"/>
              <a:t> ספריית </a:t>
            </a:r>
            <a:r>
              <a:rPr lang="he-IL" dirty="0" err="1"/>
              <a:t>פייתון</a:t>
            </a:r>
            <a:r>
              <a:rPr lang="he-IL" dirty="0"/>
              <a:t> שניתן להתקין בעזרת </a:t>
            </a:r>
            <a:r>
              <a:rPr lang="en-US" dirty="0"/>
              <a:t>pip</a:t>
            </a:r>
            <a:r>
              <a:rPr lang="he-IL" dirty="0"/>
              <a:t> שעובדת מאחורי הקלעים ומאמנת מודל </a:t>
            </a:r>
            <a:r>
              <a:rPr lang="en-US" dirty="0"/>
              <a:t>reinforcement</a:t>
            </a:r>
            <a:r>
              <a:rPr lang="he-IL" dirty="0"/>
              <a:t> בעזרת ספריית </a:t>
            </a:r>
            <a:r>
              <a:rPr lang="en-US" dirty="0" err="1"/>
              <a:t>PyTorch</a:t>
            </a:r>
            <a:r>
              <a:rPr lang="he-IL" dirty="0"/>
              <a:t> בסנכרון עם </a:t>
            </a:r>
            <a:r>
              <a:rPr lang="en-US" dirty="0"/>
              <a:t>unity editor</a:t>
            </a:r>
            <a:endParaRPr lang="he-IL" dirty="0"/>
          </a:p>
          <a:p>
            <a:pPr algn="r" rtl="1"/>
            <a:r>
              <a:rPr lang="he-IL" dirty="0"/>
              <a:t>יש לשים לב – יוצרי החבילה ממליצים לפעול עם גרסת </a:t>
            </a:r>
            <a:r>
              <a:rPr lang="he-IL" dirty="0" err="1"/>
              <a:t>פייתון</a:t>
            </a:r>
            <a:r>
              <a:rPr lang="he-IL" dirty="0"/>
              <a:t> </a:t>
            </a:r>
            <a:r>
              <a:rPr lang="he-IL" dirty="0" err="1"/>
              <a:t>מסויימת</a:t>
            </a:r>
            <a:r>
              <a:rPr lang="he-IL" dirty="0"/>
              <a:t> וגרסת 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מסויים</a:t>
            </a:r>
            <a:r>
              <a:rPr lang="he-IL" dirty="0"/>
              <a:t> – ניתן להתעדכן לגבי הנחיות אלה בעמוד שלמטה</a:t>
            </a:r>
          </a:p>
          <a:p>
            <a:pPr algn="r" rtl="1"/>
            <a:r>
              <a:rPr lang="en-US" sz="1600" dirty="0">
                <a:hlinkClick r:id="rId3"/>
              </a:rPr>
              <a:t>https://github.com/Unity-Technologies/ml-agents/blob/develop/docs/Installation.md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52587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/>
              <a:t>Installing ML-Agents</a:t>
            </a:r>
            <a:br>
              <a:rPr lang="en-US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331259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יש לשים לב: אלה הוראות התקנה נכונים ל12.05.2023 ולמערכת ווינדוס</a:t>
            </a:r>
          </a:p>
          <a:p>
            <a:pPr algn="r" rtl="1"/>
            <a:r>
              <a:rPr lang="en-US" sz="1600" dirty="0">
                <a:hlinkClick r:id="rId2"/>
              </a:rPr>
              <a:t>https://github.com/Unity-Technologies/mlagents/blob/develop/docs/Installation.md</a:t>
            </a:r>
            <a:endParaRPr lang="he-IL" sz="2400" dirty="0"/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יש ליצור סביבת </a:t>
            </a:r>
            <a:r>
              <a:rPr lang="he-IL" dirty="0" err="1"/>
              <a:t>יוניטי</a:t>
            </a:r>
            <a:r>
              <a:rPr lang="he-IL" dirty="0"/>
              <a:t> או </a:t>
            </a:r>
            <a:r>
              <a:rPr lang="he-IL" dirty="0" err="1"/>
              <a:t>להכנס</a:t>
            </a:r>
            <a:r>
              <a:rPr lang="he-IL" dirty="0"/>
              <a:t> לסביבה קיימת בעורך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dirty="0">
                <a:solidFill>
                  <a:schemeClr val="bg1"/>
                </a:solidFill>
              </a:rPr>
              <a:t>2021.3</a:t>
            </a:r>
            <a:r>
              <a:rPr lang="he-IL" dirty="0"/>
              <a:t> 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 err="1"/>
              <a:t>להכנס</a:t>
            </a:r>
            <a:r>
              <a:rPr lang="he-IL" dirty="0"/>
              <a:t> ל</a:t>
            </a:r>
            <a:r>
              <a:rPr lang="en-US" dirty="0"/>
              <a:t>package manager</a:t>
            </a:r>
            <a:r>
              <a:rPr lang="he-IL" dirty="0"/>
              <a:t> ולהוריד מה</a:t>
            </a:r>
            <a:r>
              <a:rPr lang="en-US" dirty="0"/>
              <a:t>unity registry</a:t>
            </a:r>
            <a:r>
              <a:rPr lang="he-IL" dirty="0"/>
              <a:t> את החבילה </a:t>
            </a:r>
            <a:r>
              <a:rPr lang="en-US" dirty="0"/>
              <a:t>com.unity.ml-agents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להוריד ולהתקין במחשב פייטון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b="0" i="0" dirty="0">
                <a:solidFill>
                  <a:srgbClr val="1F2328"/>
                </a:solidFill>
                <a:effectLst/>
                <a:latin typeface="-apple-system"/>
              </a:rPr>
              <a:t>3.8.13 </a:t>
            </a:r>
            <a:r>
              <a:rPr lang="he-IL" b="0" i="0" dirty="0">
                <a:effectLst/>
                <a:latin typeface="-apple-system"/>
              </a:rPr>
              <a:t>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(מומלץ) ליצור סביבה וירטואלית – </a:t>
            </a:r>
            <a:r>
              <a:rPr lang="en-US" dirty="0" err="1">
                <a:latin typeface="-apple-system"/>
              </a:rPr>
              <a:t>venv</a:t>
            </a:r>
            <a:r>
              <a:rPr lang="he-IL" dirty="0">
                <a:latin typeface="-apple-system"/>
              </a:rPr>
              <a:t> או </a:t>
            </a:r>
            <a:r>
              <a:rPr lang="en-US" dirty="0" err="1">
                <a:latin typeface="-apple-system"/>
              </a:rPr>
              <a:t>conda</a:t>
            </a:r>
            <a:r>
              <a:rPr lang="he-IL" dirty="0">
                <a:latin typeface="-apple-system"/>
              </a:rPr>
              <a:t> בתוך התיקייה של </a:t>
            </a:r>
            <a:r>
              <a:rPr lang="he-IL" dirty="0" err="1">
                <a:latin typeface="-apple-system"/>
              </a:rPr>
              <a:t>פרוייקט</a:t>
            </a:r>
            <a:r>
              <a:rPr lang="he-IL" dirty="0">
                <a:latin typeface="-apple-system"/>
              </a:rPr>
              <a:t> </a:t>
            </a:r>
            <a:r>
              <a:rPr lang="he-IL" dirty="0" err="1">
                <a:latin typeface="-apple-system"/>
              </a:rPr>
              <a:t>היוניטי</a:t>
            </a:r>
            <a:r>
              <a:rPr lang="he-IL" dirty="0">
                <a:latin typeface="-apple-system"/>
              </a:rPr>
              <a:t> שיצרנו</a:t>
            </a:r>
          </a:p>
          <a:p>
            <a:pPr marL="857250" lvl="1" indent="-457200" algn="r" rtl="1"/>
            <a:r>
              <a:rPr lang="en-US" dirty="0">
                <a:latin typeface="-apple-system"/>
                <a:hlinkClick r:id="rId3"/>
              </a:rPr>
              <a:t>https://docs.python.org/3/tutorial/venv.html</a:t>
            </a:r>
            <a:endParaRPr lang="en-US" dirty="0">
              <a:latin typeface="-apple-system"/>
            </a:endParaRPr>
          </a:p>
          <a:p>
            <a:pPr marL="857250" lvl="1" indent="-457200" algn="r" rtl="1"/>
            <a:r>
              <a:rPr lang="en-US" dirty="0">
                <a:latin typeface="-apple-system"/>
                <a:hlinkClick r:id="rId4"/>
              </a:rPr>
              <a:t>https://conda.io/projects/conda/en/latest/user-guide/getting-started.html</a:t>
            </a:r>
            <a:endParaRPr lang="en-US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להפעיל את הסביבה </a:t>
            </a:r>
            <a:r>
              <a:rPr lang="he-IL" dirty="0" err="1">
                <a:latin typeface="-apple-system"/>
              </a:rPr>
              <a:t>הוירטואלית</a:t>
            </a:r>
            <a:r>
              <a:rPr lang="he-IL" dirty="0">
                <a:latin typeface="-apple-system"/>
              </a:rPr>
              <a:t> שיצרנו אם יצרנו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את </a:t>
            </a:r>
            <a:r>
              <a:rPr lang="en-US" dirty="0" err="1">
                <a:latin typeface="-apple-system"/>
              </a:rPr>
              <a:t>PyTorch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pip3 install torch~=1.7.1 -f </a:t>
            </a:r>
            <a:r>
              <a:rPr lang="en-US" dirty="0">
                <a:latin typeface="-apple-system"/>
                <a:hlinkClick r:id="rId5"/>
              </a:rPr>
              <a:t>https://download.pytorch.org/whl/torch_stable.html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ספריית הפייטון של </a:t>
            </a:r>
            <a:r>
              <a:rPr lang="en-US" dirty="0" err="1">
                <a:latin typeface="-apple-system"/>
              </a:rPr>
              <a:t>mlagents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python -m pip install </a:t>
            </a:r>
            <a:r>
              <a:rPr lang="en-US" dirty="0" err="1">
                <a:latin typeface="-apple-system"/>
              </a:rPr>
              <a:t>mlagents</a:t>
            </a:r>
            <a:r>
              <a:rPr lang="en-US" dirty="0">
                <a:latin typeface="-apple-system"/>
              </a:rPr>
              <a:t>==0.30.0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50723DE-A8FE-69C6-922D-03E3834B2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53" y="1797716"/>
            <a:ext cx="1477289" cy="7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15" y="1095596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כפי שאמרתי – על מנת ליצור מערכת למידה מונחית חיזוקים נצטרך לבנות ולהגדיר שני מרכיבים – סוכן וסביבת למידה</a:t>
            </a:r>
          </a:p>
          <a:p>
            <a:pPr algn="r" rtl="1"/>
            <a:r>
              <a:rPr lang="he-IL" dirty="0"/>
              <a:t>בשלב זה נרצה ליצור מערכת למידה מונחית חיזוקים פשוטה של אובייקט שמנסה להגיע ולגעת באובייקט אחר על משטח</a:t>
            </a:r>
          </a:p>
          <a:p>
            <a:pPr algn="r" rtl="1"/>
            <a:r>
              <a:rPr lang="he-IL" sz="2400" dirty="0"/>
              <a:t>כאשר אנחנו יוצרים סביבת למידה – אנו רוצים להגדיר אותה בצורה שתאפשר לנו ליצור כמה מופעים ממנה כדי לאפשר למידה מקבילית ובכך להאיץ את תהליך הלמידה – זה אומר שהסביבה צריכה להיות אובייקט אחד שמכיל כתתי אובייקטים את כל המרכיבים של הסביבה ושהפוזיציות שלהם מוגדרים בצורה רלטיבית ולא אבסולוטית</a:t>
            </a:r>
            <a:r>
              <a:rPr lang="en-US" sz="2400" dirty="0"/>
              <a:t> </a:t>
            </a:r>
            <a:r>
              <a:rPr lang="he-IL" sz="2400" dirty="0"/>
              <a:t> וכך נוכל להגדיר את הסביבה כ</a:t>
            </a:r>
            <a:r>
              <a:rPr lang="en-US" sz="2400" dirty="0"/>
              <a:t>prefab</a:t>
            </a:r>
            <a:r>
              <a:rPr lang="he-IL" sz="2400" dirty="0"/>
              <a:t> ולייצר כמה ממנה בזמן ריצה</a:t>
            </a:r>
          </a:p>
          <a:p>
            <a:pPr algn="r" rtl="1"/>
            <a:r>
              <a:rPr lang="he-IL" sz="2400" dirty="0"/>
              <a:t>בשלב זה ניצור מערכת למידה פשוטה בעלת סוכן שצריך להגיע לאובייקט שנמצא על המשטח ביחד </a:t>
            </a:r>
            <a:r>
              <a:rPr lang="he-IL" sz="2400" dirty="0" err="1"/>
              <a:t>איתו</a:t>
            </a:r>
            <a:endParaRPr lang="he-IL" sz="2400" dirty="0"/>
          </a:p>
          <a:p>
            <a:pPr algn="r" rtl="1"/>
            <a:r>
              <a:rPr lang="he-IL" sz="2400" dirty="0"/>
              <a:t>לשם כך ניצור אובייקט ונקרא לו </a:t>
            </a:r>
            <a:r>
              <a:rPr lang="en-US" sz="2400" dirty="0"/>
              <a:t>Environment</a:t>
            </a:r>
            <a:r>
              <a:rPr lang="he-IL" sz="2400" dirty="0"/>
              <a:t> – אליו נוסיף משטח</a:t>
            </a:r>
            <a:r>
              <a:rPr lang="en-US" sz="2400" dirty="0"/>
              <a:t>,</a:t>
            </a:r>
            <a:r>
              <a:rPr lang="he-IL" sz="2400" dirty="0"/>
              <a:t> אובייקט מטרה ואובייקט סוכן</a:t>
            </a:r>
          </a:p>
          <a:p>
            <a:pPr algn="r" rtl="1"/>
            <a:r>
              <a:rPr lang="he-IL" sz="2400" dirty="0"/>
              <a:t>כאן הסוכן הוא הקובייה הכתומה והמטרה היא הגליל הירוק</a:t>
            </a:r>
            <a:endParaRPr lang="he-IL" sz="22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931F02-FC91-CD1C-2E93-07B94572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47" y="5052732"/>
            <a:ext cx="3038475" cy="13525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683097B-31AC-6F95-38D0-C1C57D96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872" y="5052732"/>
            <a:ext cx="15144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1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- Agent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60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בספריית </a:t>
            </a:r>
            <a:r>
              <a:rPr lang="en-US" sz="2400" dirty="0" err="1"/>
              <a:t>mlagents</a:t>
            </a:r>
            <a:r>
              <a:rPr lang="he-IL" sz="2400" dirty="0"/>
              <a:t> אנו מגדירים סוכן בעזרת סקריפט שאנחנו יוצרים שלאחר מכן אנחנו שמים על </a:t>
            </a:r>
            <a:r>
              <a:rPr lang="en-US" sz="2400" dirty="0" err="1"/>
              <a:t>gameobject</a:t>
            </a:r>
            <a:r>
              <a:rPr lang="he-IL" sz="2400" dirty="0"/>
              <a:t> שהוא יהיה בעצם הסוכן שלנו בתוך סביבת הלמידה</a:t>
            </a:r>
          </a:p>
          <a:p>
            <a:pPr algn="r" rtl="1"/>
            <a:r>
              <a:rPr lang="he-IL" sz="2400" dirty="0"/>
              <a:t>ניצור סקריפט ובתוכו נוסיף את שורת האימפורט </a:t>
            </a: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using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Unity</a:t>
            </a:r>
            <a:r>
              <a:rPr lang="en-US" sz="2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MLAgents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pPr algn="r" rtl="1"/>
            <a:r>
              <a:rPr lang="he-IL" sz="2400" dirty="0"/>
              <a:t>כעת נשנה את ירושת הסקריפט – במקום לרשת מ</a:t>
            </a:r>
            <a:r>
              <a:rPr lang="en-US" sz="2400" dirty="0" err="1"/>
              <a:t>MonoBehaviour</a:t>
            </a:r>
            <a:r>
              <a:rPr lang="he-IL" sz="2400" dirty="0"/>
              <a:t> נירש ממחלקה שהספרייה מגדירה שנקראת </a:t>
            </a:r>
            <a:r>
              <a:rPr lang="en-US" sz="2400" dirty="0"/>
              <a:t>Agent</a:t>
            </a:r>
            <a:r>
              <a:rPr lang="he-IL" sz="2400" dirty="0"/>
              <a:t> – כותרת הסקריפט תראה כך: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Example1Agent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: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Agent</a:t>
            </a:r>
            <a:endParaRPr lang="en-US" sz="18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algn="r" rtl="1"/>
            <a:r>
              <a:rPr lang="he-IL" sz="2400" dirty="0"/>
              <a:t>בעצם דרך הסקריפט אנחנו מגדירים מה יקרה בכל שלב במעגל למידה מונחית חיזוקים – קליטת נתונים</a:t>
            </a:r>
            <a:r>
              <a:rPr lang="en-US" sz="2400" dirty="0"/>
              <a:t>,</a:t>
            </a:r>
            <a:r>
              <a:rPr lang="he-IL" sz="2400" dirty="0"/>
              <a:t> החלטה</a:t>
            </a:r>
            <a:r>
              <a:rPr lang="en-US" sz="2400" dirty="0"/>
              <a:t>,</a:t>
            </a:r>
            <a:r>
              <a:rPr lang="he-IL" sz="2400" dirty="0"/>
              <a:t> פעולה</a:t>
            </a:r>
            <a:r>
              <a:rPr lang="en-US" sz="2400" dirty="0"/>
              <a:t>,</a:t>
            </a:r>
            <a:r>
              <a:rPr lang="he-IL" sz="2400" dirty="0"/>
              <a:t> פרס</a:t>
            </a:r>
          </a:p>
          <a:p>
            <a:pPr marL="0" indent="0" algn="r" rtl="1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14529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Observation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sz="2400" dirty="0"/>
              <a:t>על מנת לקלוט נתונים מהסביבה בזמן הריצה אנחנו עושים שימוש במה שהספרייה קוראת לו "חיישנים" או </a:t>
            </a:r>
            <a:r>
              <a:rPr lang="en-US" sz="2400" dirty="0"/>
              <a:t>sensors</a:t>
            </a:r>
            <a:r>
              <a:rPr lang="he-IL" sz="2400" dirty="0"/>
              <a:t> באנגלית</a:t>
            </a:r>
            <a:r>
              <a:rPr lang="en-US" sz="2400" dirty="0"/>
              <a:t> </a:t>
            </a:r>
            <a:r>
              <a:rPr lang="he-IL" sz="2400" dirty="0"/>
              <a:t> - אינטואיטיבית אלה מדמים חיישנים בסביבה פיזית</a:t>
            </a:r>
            <a:r>
              <a:rPr lang="en-US" sz="2400" dirty="0"/>
              <a:t>,</a:t>
            </a:r>
            <a:r>
              <a:rPr lang="he-IL" sz="2400" dirty="0"/>
              <a:t> לרובוט יכול להיות חיישן טמפרטורה</a:t>
            </a:r>
            <a:r>
              <a:rPr lang="en-US" sz="2400" dirty="0"/>
              <a:t>,</a:t>
            </a:r>
            <a:r>
              <a:rPr lang="he-IL" sz="2400" dirty="0"/>
              <a:t> מצלמה</a:t>
            </a:r>
            <a:r>
              <a:rPr lang="en-US" sz="2400" dirty="0"/>
              <a:t>,</a:t>
            </a:r>
            <a:r>
              <a:rPr lang="he-IL" sz="2400" dirty="0"/>
              <a:t> מיקרופון </a:t>
            </a:r>
            <a:r>
              <a:rPr lang="he-IL" sz="2400" dirty="0" err="1"/>
              <a:t>וכו</a:t>
            </a:r>
            <a:r>
              <a:rPr lang="en-US" sz="2400" dirty="0"/>
              <a:t>'</a:t>
            </a:r>
            <a:endParaRPr lang="he-IL" sz="2400" dirty="0"/>
          </a:p>
          <a:p>
            <a:pPr algn="r" rtl="1"/>
            <a:r>
              <a:rPr lang="he-IL" sz="2400" dirty="0"/>
              <a:t>על מנת להגדיר לסוכן שלנו אילו נתונים הוא יאסוף בשלב </a:t>
            </a:r>
            <a:r>
              <a:rPr lang="he-IL" sz="2400" dirty="0" err="1"/>
              <a:t>אסיפת</a:t>
            </a:r>
            <a:r>
              <a:rPr lang="he-IL" sz="2400" dirty="0"/>
              <a:t> הנתונים נדרוס את הפונקציה</a:t>
            </a:r>
          </a:p>
          <a:p>
            <a:pPr marL="0" indent="0" algn="r" rtl="1">
              <a:buNone/>
            </a:pPr>
            <a:r>
              <a:rPr lang="he-IL" sz="2400" dirty="0"/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CollectObservations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VectorSensor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sensor)</a:t>
            </a:r>
            <a:r>
              <a:rPr lang="he-I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e-IL" sz="1800" dirty="0">
                <a:latin typeface="Consolas" panose="020B0609020204030204" pitchFamily="49" charset="0"/>
              </a:rPr>
              <a:t>שמוגדרת בתוך המחלקה </a:t>
            </a:r>
            <a:r>
              <a:rPr lang="en-US" sz="1800" dirty="0">
                <a:latin typeface="Consolas" panose="020B0609020204030204" pitchFamily="49" charset="0"/>
              </a:rPr>
              <a:t>Agent</a:t>
            </a:r>
          </a:p>
          <a:p>
            <a:pPr algn="r" rtl="1"/>
            <a:r>
              <a:rPr lang="he-IL" sz="1800" dirty="0"/>
              <a:t>האובייקט </a:t>
            </a:r>
            <a:r>
              <a:rPr lang="en-US" sz="1800" dirty="0"/>
              <a:t>sensor</a:t>
            </a:r>
            <a:r>
              <a:rPr lang="he-IL" sz="1800" dirty="0"/>
              <a:t> מכיל מספר פונקציות וכאן נוכל להשתמש באחת מתוך </a:t>
            </a:r>
            <a:r>
              <a:rPr lang="he-IL" sz="1800" dirty="0" err="1"/>
              <a:t>הפונ</a:t>
            </a:r>
            <a:r>
              <a:rPr lang="en-US" sz="1800" dirty="0"/>
              <a:t>'</a:t>
            </a:r>
            <a:r>
              <a:rPr lang="he-IL" sz="1800" dirty="0"/>
              <a:t> הבאות: </a:t>
            </a:r>
          </a:p>
          <a:p>
            <a:pPr algn="r" rtl="1"/>
            <a:r>
              <a:rPr lang="he-IL" sz="1800" dirty="0"/>
              <a:t>במקרה הפשוט שלנו נרצה בסך </a:t>
            </a:r>
            <a:r>
              <a:rPr lang="he-IL" sz="1800" dirty="0" err="1"/>
              <a:t>הכל</a:t>
            </a:r>
            <a:r>
              <a:rPr lang="he-IL" sz="1800" dirty="0"/>
              <a:t> שהסוכן ידע בתור קלט את המיקום שלו </a:t>
            </a:r>
          </a:p>
          <a:p>
            <a:pPr marL="0" indent="0" algn="r" rtl="1">
              <a:buNone/>
            </a:pPr>
            <a:r>
              <a:rPr lang="he-IL" sz="1800" dirty="0"/>
              <a:t>      (לא קורה בצורה טריוויאלית) ואת מיקום המטרה</a:t>
            </a:r>
          </a:p>
          <a:p>
            <a:pPr algn="r" rtl="1"/>
            <a:r>
              <a:rPr lang="he-IL" sz="1800" dirty="0"/>
              <a:t>נשים לב – כאשר אנחנו מוסיפים </a:t>
            </a:r>
            <a:r>
              <a:rPr lang="en-US" sz="1800" dirty="0"/>
              <a:t>observations</a:t>
            </a:r>
            <a:r>
              <a:rPr lang="he-IL" sz="1800" dirty="0"/>
              <a:t> עלינו להגדיר זאת בתוך לוח הבקרה של רכיב ה</a:t>
            </a:r>
            <a:r>
              <a:rPr lang="en-US" sz="1800" dirty="0"/>
              <a:t>Agent</a:t>
            </a:r>
            <a:r>
              <a:rPr lang="he-IL" sz="1800" dirty="0"/>
              <a:t> שנמצא </a:t>
            </a:r>
          </a:p>
          <a:p>
            <a:pPr marL="0" indent="0" algn="r" rtl="1">
              <a:buNone/>
            </a:pPr>
            <a:r>
              <a:rPr lang="he-IL" sz="1800" dirty="0"/>
              <a:t>      בתוך ה</a:t>
            </a:r>
            <a:r>
              <a:rPr lang="en-US" sz="1800" dirty="0" err="1"/>
              <a:t>gameobject</a:t>
            </a:r>
            <a:r>
              <a:rPr lang="he-IL" sz="1800" dirty="0"/>
              <a:t> שאליו הצמדנו את הסקריפט שלנו שיורש מהמחלקה </a:t>
            </a:r>
            <a:r>
              <a:rPr lang="en-US" sz="1800" dirty="0"/>
              <a:t>Agent</a:t>
            </a:r>
            <a:endParaRPr lang="he-IL" sz="1800" dirty="0"/>
          </a:p>
          <a:p>
            <a:pPr marL="0" indent="0" algn="r" rtl="1">
              <a:buNone/>
            </a:pPr>
            <a:r>
              <a:rPr lang="he-IL" sz="1800" dirty="0"/>
              <a:t>      מוגדר לנו שדה שנקרא </a:t>
            </a:r>
            <a:r>
              <a:rPr lang="en-US" sz="1800" dirty="0"/>
              <a:t>Vector Observation</a:t>
            </a:r>
            <a:r>
              <a:rPr lang="he-IL" sz="1800" dirty="0"/>
              <a:t> ותחתיו עלינו להגדיר לו מספר שלם </a:t>
            </a:r>
            <a:r>
              <a:rPr lang="en-US" sz="1800" dirty="0"/>
              <a:t>Space Size</a:t>
            </a:r>
          </a:p>
          <a:p>
            <a:pPr algn="r" rtl="1"/>
            <a:r>
              <a:rPr lang="he-IL" sz="1800" dirty="0"/>
              <a:t>נשים לב שהוספנו בתור </a:t>
            </a:r>
            <a:r>
              <a:rPr lang="en-US" sz="1800" dirty="0"/>
              <a:t>observations</a:t>
            </a:r>
            <a:r>
              <a:rPr lang="he-IL" sz="1800" dirty="0"/>
              <a:t> שני וקטורים תלת </a:t>
            </a:r>
            <a:r>
              <a:rPr lang="he-IL" sz="1800" dirty="0" err="1"/>
              <a:t>מימדיים</a:t>
            </a:r>
            <a:r>
              <a:rPr lang="he-IL" sz="1800" dirty="0"/>
              <a:t> – הם מונחים אחד על השני</a:t>
            </a:r>
          </a:p>
          <a:p>
            <a:pPr marL="0" indent="0" algn="r" rtl="1">
              <a:buNone/>
            </a:pPr>
            <a:r>
              <a:rPr lang="he-IL" sz="1800" dirty="0"/>
              <a:t>      ולכן זה וקטור בגודל 6</a:t>
            </a:r>
            <a:endParaRPr lang="en-US" sz="1800" dirty="0"/>
          </a:p>
          <a:p>
            <a:pPr algn="r" rtl="1"/>
            <a:endParaRPr lang="he-IL" sz="2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5B8B937-E953-01CE-67FE-8814ACF3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9" y="3566040"/>
            <a:ext cx="3618624" cy="11056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CB2AE63-5274-2BAC-886B-E2102038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26" y="4379097"/>
            <a:ext cx="2952163" cy="2926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519F51C-99A4-3225-3D11-5D471437B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0" y="4758929"/>
            <a:ext cx="1838483" cy="17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1573</TotalTime>
  <Words>1407</Words>
  <Application>Microsoft Office PowerPoint</Application>
  <PresentationFormat>מסך רחב</PresentationFormat>
  <Paragraphs>70</Paragraphs>
  <Slides>10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Century Gothic</vt:lpstr>
      <vt:lpstr>Consolas</vt:lpstr>
      <vt:lpstr>Wingdings 3</vt:lpstr>
      <vt:lpstr>יונים</vt:lpstr>
      <vt:lpstr>Reinforcement learning with Unity</vt:lpstr>
      <vt:lpstr>What is reinforcement learning?</vt:lpstr>
      <vt:lpstr>Reinforcement learning Summary</vt:lpstr>
      <vt:lpstr>Reinforcement Learning cycle</vt:lpstr>
      <vt:lpstr>Reinforcement Learning in Unity</vt:lpstr>
      <vt:lpstr>Installing ML-Agents </vt:lpstr>
      <vt:lpstr>Example 1 – Basic Reinforcement Learning </vt:lpstr>
      <vt:lpstr>Example 1 – Basic Reinforcement Learning - Agent </vt:lpstr>
      <vt:lpstr>Example 1 – Basic Reinforcement Learning – Observation step </vt:lpstr>
      <vt:lpstr>Example 1 – Basic Reinforcement Learning – Decision step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with Unity</dc:title>
  <dc:creator>דניאל גילקרוב</dc:creator>
  <cp:lastModifiedBy>דניאל גילקרוב</cp:lastModifiedBy>
  <cp:revision>30</cp:revision>
  <dcterms:created xsi:type="dcterms:W3CDTF">2023-05-01T10:19:05Z</dcterms:created>
  <dcterms:modified xsi:type="dcterms:W3CDTF">2023-05-14T09:15:02Z</dcterms:modified>
</cp:coreProperties>
</file>